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11/3/2022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11/3/2022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11/3/2022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2BA1A-34F1-9B12-B71C-6FFCDED010FD}"/>
              </a:ext>
            </a:extLst>
          </p:cNvPr>
          <p:cNvSpPr>
            <a:spLocks noGrp="1"/>
          </p:cNvSpPr>
          <p:nvPr>
            <p:ph type="ctrTitle"/>
          </p:nvPr>
        </p:nvSpPr>
        <p:spPr>
          <a:xfrm>
            <a:off x="1302589" y="767751"/>
            <a:ext cx="9696090" cy="4304581"/>
          </a:xfrm>
        </p:spPr>
        <p:txBody>
          <a:bodyPr>
            <a:normAutofit/>
          </a:bodyPr>
          <a:lstStyle/>
          <a:p>
            <a:pPr marL="0" marR="0">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CORPORATE TRANSPARENCY ACT UPDATE</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FINAL FINCEN RULE BOI REPORTING</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RELEASED SEPTEMBER 29, 2022</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PUBLISHED IN THE FEDERAL REGISTER SEPTEMBER 30, 2022</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ACTEC FALL MEETING</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ASSET PROTECTION COMMITTEE</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November 3, 2022</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Times New Roman" panose="02020603050405020304" pitchFamily="18" charset="0"/>
                <a:ea typeface="Calibri" panose="020F0502020204030204" pitchFamily="34" charset="0"/>
              </a:rPr>
              <a:t>Gary Fletcher</a:t>
            </a:r>
            <a:endParaRPr lang="en-US" sz="2000" dirty="0"/>
          </a:p>
        </p:txBody>
      </p:sp>
    </p:spTree>
    <p:extLst>
      <p:ext uri="{BB962C8B-B14F-4D97-AF65-F5344CB8AC3E}">
        <p14:creationId xmlns:p14="http://schemas.microsoft.com/office/powerpoint/2010/main" val="377166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53612A-7D6C-DAD6-5B9D-C3E267688872}"/>
              </a:ext>
            </a:extLst>
          </p:cNvPr>
          <p:cNvSpPr txBox="1"/>
          <p:nvPr/>
        </p:nvSpPr>
        <p:spPr>
          <a:xfrm>
            <a:off x="1052423" y="197346"/>
            <a:ext cx="10230928" cy="6494085"/>
          </a:xfrm>
          <a:prstGeom prst="rect">
            <a:avLst/>
          </a:prstGeom>
          <a:noFill/>
        </p:spPr>
        <p:txBody>
          <a:bodyPr wrap="square">
            <a:spAutoFit/>
          </a:bodyPr>
          <a:lstStyle/>
          <a:p>
            <a:pPr marL="0" marR="0" algn="just">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FINAL RULE/EFFECTIVE DATE/BOI REPORT DUE DATES</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Effective Date January 1, 2024</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For entities created prior to January 1, 2024, first report due one year from effective date (so January 1, 2025).</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For entities formed on or after January 1, 2024, first report due </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30 </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days from the date of formation (the Proposed Rule had a </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14</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-day requirement).</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Due Date for reporting changes remains at 30 days from the date of the change.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MANNER OF REPORTING – BOSS </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intends reports to be filed electronically; however, the possibility was noted that some may be unable to do so; </a:t>
            </a:r>
            <a:r>
              <a:rPr lang="en-US"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to look at alternatives such as Batch Reporting.</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to develop the Beneficial Ownership Secure System (BOSS) to handle and secure the filings.</a:t>
            </a:r>
          </a:p>
          <a:p>
            <a:pPr marL="0" marR="0" algn="just">
              <a:spcBef>
                <a:spcPts val="0"/>
              </a:spcBef>
              <a:spcAft>
                <a:spcPts val="0"/>
              </a:spcAft>
            </a:pPr>
            <a:endPar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News Release </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indicates this will be one of three rule makings planned to implement the CTA. Access to BOI Report information TBD. Hopefully, </a:t>
            </a:r>
            <a:r>
              <a:rPr lang="en-US"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FinCen</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is dialoguing with Quantum Security folks? </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744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08B211-E233-B873-18A8-C9735AD5B7B5}"/>
              </a:ext>
            </a:extLst>
          </p:cNvPr>
          <p:cNvSpPr txBox="1"/>
          <p:nvPr/>
        </p:nvSpPr>
        <p:spPr>
          <a:xfrm>
            <a:off x="862640" y="197346"/>
            <a:ext cx="10325819" cy="6463308"/>
          </a:xfrm>
          <a:prstGeom prst="rect">
            <a:avLst/>
          </a:prstGeom>
          <a:noFill/>
        </p:spPr>
        <p:txBody>
          <a:bodyPr wrap="square">
            <a:spAutoFit/>
          </a:bodyPr>
          <a:lstStyle/>
          <a:p>
            <a:pPr marL="0" marR="0" algn="just">
              <a:spcBef>
                <a:spcPts val="0"/>
              </a:spcBef>
              <a:spcAft>
                <a:spcPts val="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KEY CHANGES IN FINAL RULE – WHERE WE STAND NOW…</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Comments to the Proposed Rule were voluminous.  Many addressed ambiguities and overbreadth of the Proposed Rule (exceeding rule making authority provided by the CTA).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Final Rule adopts, in most materials aspects, the Proposed Rule – the materials provide summary of </a:t>
            </a:r>
            <a:r>
              <a:rPr lang="en-US"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FinCen’s</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analysis of the Comments.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MAIN CONCESSIONS OF THE FINAL RULE: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-EFFECTIVE DATE – January 1, 2024 – bought a little time to accumulate information on entities created before January 1, 2024 (now estimate in the Final Rule to be 32 million entities)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-First Report for an entity created on or AFTER the effective date – 30 days instead of the 14- day deadline in the Proposed Rule – not much of a concession, but at least 30 days will be a consistent “tickler” deadline for first reports and update/change reports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solidFill>
                  <a:schemeClr val="bg1"/>
                </a:solidFill>
                <a:effectLst/>
                <a:latin typeface="Times New Roman" panose="02020603050405020304" pitchFamily="18" charset="0"/>
                <a:ea typeface="Calibri" panose="020F0502020204030204" pitchFamily="34" charset="0"/>
              </a:rPr>
              <a:t>-the ONE REAL CONCESSION – </a:t>
            </a:r>
            <a:r>
              <a:rPr lang="en-US" sz="1800" dirty="0">
                <a:solidFill>
                  <a:schemeClr val="bg1"/>
                </a:solidFill>
                <a:effectLst/>
                <a:latin typeface="Times New Roman" panose="02020603050405020304" pitchFamily="18" charset="0"/>
                <a:ea typeface="Calibri" panose="020F0502020204030204" pitchFamily="34" charset="0"/>
              </a:rPr>
              <a:t>the Proposed Rule required reporting on “Company Applicants” for ALL entities created pre and post effective date – meaning reporting on employees and other individuals from decades ago where accumulating the information would be near impossible.  </a:t>
            </a:r>
            <a:r>
              <a:rPr lang="en-US" sz="1800" b="1" dirty="0">
                <a:solidFill>
                  <a:schemeClr val="bg1"/>
                </a:solidFill>
                <a:effectLst/>
                <a:latin typeface="Times New Roman" panose="02020603050405020304" pitchFamily="18" charset="0"/>
                <a:ea typeface="Calibri" panose="020F0502020204030204" pitchFamily="34" charset="0"/>
              </a:rPr>
              <a:t>The Final Rule will only require reporting information for Company Applicants for entities created ON OR AFTER THE EFFECTIVE DATE, JANUARY 1, 2024.  </a:t>
            </a:r>
            <a:r>
              <a:rPr lang="en-US" sz="1800" dirty="0">
                <a:solidFill>
                  <a:schemeClr val="bg1"/>
                </a:solidFill>
                <a:effectLst/>
                <a:latin typeface="Times New Roman" panose="02020603050405020304" pitchFamily="18" charset="0"/>
                <a:ea typeface="Calibri" panose="020F0502020204030204" pitchFamily="34" charset="0"/>
              </a:rPr>
              <a:t>This one is significant relief absent which nearly every Reporting Company with a formation length of any history would have been non-compliant.</a:t>
            </a:r>
            <a:endParaRPr lang="en-US" dirty="0">
              <a:solidFill>
                <a:schemeClr val="bg1"/>
              </a:solidFill>
            </a:endParaRPr>
          </a:p>
        </p:txBody>
      </p:sp>
    </p:spTree>
    <p:extLst>
      <p:ext uri="{BB962C8B-B14F-4D97-AF65-F5344CB8AC3E}">
        <p14:creationId xmlns:p14="http://schemas.microsoft.com/office/powerpoint/2010/main" val="119739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CA1F83-349A-7094-FDE6-2959F4632CF2}"/>
              </a:ext>
            </a:extLst>
          </p:cNvPr>
          <p:cNvSpPr txBox="1"/>
          <p:nvPr/>
        </p:nvSpPr>
        <p:spPr>
          <a:xfrm>
            <a:off x="733245" y="358737"/>
            <a:ext cx="10653624" cy="5980933"/>
          </a:xfrm>
          <a:prstGeom prst="rect">
            <a:avLst/>
          </a:prstGeom>
          <a:noFill/>
        </p:spPr>
        <p:txBody>
          <a:bodyPr wrap="square">
            <a:spAutoFit/>
          </a:bodyPr>
          <a:lstStyle/>
          <a:p>
            <a:pPr marL="0" marR="0">
              <a:lnSpc>
                <a:spcPct val="107000"/>
              </a:lnSpc>
              <a:spcBef>
                <a:spcPts val="0"/>
              </a:spcBef>
              <a:spcAft>
                <a:spcPts val="800"/>
              </a:spcAft>
            </a:pPr>
            <a:r>
              <a:rPr lang="en-US" sz="2400" b="1" kern="1200" cap="all" spc="2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Reporting – proposed vs final rule</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RESIDENTIAL ADDRESS REQUIRED REMAINS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Notwithstanding comments referencing the “Business OR Residential” address language in the CTA, reporting remains Business address for the Reporting Company (or Company Applicant if in the business of being a Company Applicant) and Residential address for Beneficial Owners and Company Applicants.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TIN Reporting</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Reporting Company reporting continues to require TIN.  Proposed Rule provided for “voluntary” reporting, by Reporting Company, of TIN for Beneficial Owners and Company Applicants.  Following Comment, Final Rule eliminates such voluntary reporting of TIN for Beneficial Owners and Company Applicants.</a:t>
            </a:r>
          </a:p>
          <a:p>
            <a:pPr marL="0" marR="0" algn="just">
              <a:lnSpc>
                <a:spcPct val="107000"/>
              </a:lnSpc>
              <a:spcBef>
                <a:spcPts val="0"/>
              </a:spcBef>
              <a:spcAft>
                <a:spcPts val="0"/>
              </a:spcAft>
            </a:pPr>
            <a:endPar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“CLARIFICATION”</a:t>
            </a:r>
            <a:r>
              <a:rPr lang="en-US"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regarding Trusts as Beneficial Owners –</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Trusts deemed Beneficial Owners either via the 25% ownership threshold OR Substantial Control via its Trustee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Once a Trust is a Beneficial Owner, reporting addresses Trustee and a beneficiary who is the sole permissible recipient to receive income/principal or the right to demand distribution.</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Grantor with a right to revoke is also a Beneficial Owner.</a:t>
            </a:r>
          </a:p>
          <a:p>
            <a:pPr marL="0" marR="0" algn="just">
              <a:spcBef>
                <a:spcPts val="0"/>
              </a:spcBef>
              <a:spcAft>
                <a:spcPts val="0"/>
              </a:spcAft>
            </a:pPr>
            <a:endPar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“Clarification” - exercise of Substantial Control references exercise of control </a:t>
            </a: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ON BEHALF OF REPORTING COMPANY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9243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2D549D-2DCA-CAB5-A27A-741BE490D2DE}"/>
              </a:ext>
            </a:extLst>
          </p:cNvPr>
          <p:cNvSpPr txBox="1"/>
          <p:nvPr/>
        </p:nvSpPr>
        <p:spPr>
          <a:xfrm>
            <a:off x="854016" y="582067"/>
            <a:ext cx="10990051" cy="5693866"/>
          </a:xfrm>
          <a:prstGeom prst="rect">
            <a:avLst/>
          </a:prstGeom>
          <a:noFill/>
        </p:spPr>
        <p:txBody>
          <a:bodyPr wrap="square">
            <a:spAutoFit/>
          </a:bodyPr>
          <a:lstStyle/>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EXEMPTIONS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Reporting Company Exemptions (23 of them) and Beneficial Owner Exemptions remain largely the same as in Proposed Rule.  </a:t>
            </a:r>
            <a:r>
              <a:rPr lang="en-US"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declined to follow comments and alter the Dormant/Inactive Entity Exemption.</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REPORTING COMPANY EXEMPTIONS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23 Listed</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Primarily large operating companies (at least 20 employees and 5million revenue) public accounting firms and similar large entities already subject to regulatory reporting such as Sarbanes Oxley……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--note that family offices will often have less than 20 employees even though revenue exceeds the 5 million level</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Dormant entities – the definition has NOT been expanded – if the entity was in existence as of the passage of the CTA, has had any ownership change within 12 months, has sent, or received at least $1000 in funds in the last 12 months OR has ANY assets, it is NOT an exempt dormant entity…….so shelf entities sitting with a nominal bank account are Reporting Companies.  </a:t>
            </a:r>
            <a:r>
              <a:rPr lang="en-US" sz="1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FinCen</a:t>
            </a: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declined to narrow, or more specifically describe, the “12 month” period </a:t>
            </a: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which would seem to foreclose the concept of terminating a dormant entity in 2022 and eliminate the terminated entity from being a Reporting Company.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BENEFICIAL OWNER EXEMPTIONS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Minor Children</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Nominees, Intermediaries, Custodians, Agents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Employees </a:t>
            </a: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(FINAL RULE SPECIFIES THAT SENIOR OFFICERS DO NOT ONLY ACT IN THEIR POSITION AS EMPLOYEES AND ARE NOT EXEMPT INDIVIDUALS)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Inheritance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Creditors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2202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07B288-4F32-E234-C3B8-8BFDA071AD49}"/>
              </a:ext>
            </a:extLst>
          </p:cNvPr>
          <p:cNvSpPr txBox="1"/>
          <p:nvPr/>
        </p:nvSpPr>
        <p:spPr>
          <a:xfrm>
            <a:off x="1233577" y="517585"/>
            <a:ext cx="9135374" cy="5755422"/>
          </a:xfrm>
          <a:prstGeom prst="rect">
            <a:avLst/>
          </a:prstGeom>
          <a:noFill/>
        </p:spPr>
        <p:txBody>
          <a:bodyPr wrap="square">
            <a:spAutoFit/>
          </a:bodyPr>
          <a:lstStyle/>
          <a:p>
            <a:pPr marL="0" marR="0" algn="just">
              <a:spcBef>
                <a:spcPts val="0"/>
              </a:spcBef>
              <a:spcAft>
                <a:spcPts val="0"/>
              </a:spcAft>
            </a:pPr>
            <a:r>
              <a:rPr lang="en-US"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NOTES AND THOUGHTS:</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SUBPOENA ACCESS TO BOI REPORTS?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Access to the information is to be limited to authorized law enforcement/government entities BUT remember, someone will be generating these reports and, presumably, maintaining a copy in some form – this now becomes another document subject to discovery, whether by Subpoena or otherwise, in a suit. </a:t>
            </a: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IS THERE A MANNER TO HAVE THESE REPORTS GENERATED PURSUANT TO A PRIVILEGE (SIMILAR TO AN ATTORNEY ENGAGING A CPA RATHER THAN THE CLIENT DIRECTLY ENGAGING THE CPA)?</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IS AN ASSIGNEE (NOT ACCEPTED AS AN EQUITY MEMBER) A BENEFICIAL OWNER?</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IS A SPOUSE WITH A COMMUNITY PROPERTY INTEREST A BENEFICIAL OWNER?</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NOTICES/OA PROVISIONS?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What notice are you providing to clients?  Jan 1, 2024 will get here quickly.</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What needs to be included in an engagement agreement to address CTA reporting obligations?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What provisions need to be in an Operating Agreement or Shareholders Agreement to require members to provide the entity, via its manager or Partnership Representative, BOI sufficient to report? To REQUIRE the MANAGER/PARTNERSHIP REPRESENTATIVE to assemble data and cause BOI Report to be filed? Penalty provisions for Members who fail to provide information?  Penalty resulting from Member non-compliance deemed a capital call to that Member? Dilution/Forfeiture?</a:t>
            </a:r>
          </a:p>
          <a:p>
            <a:pPr marL="0" marR="0" algn="just">
              <a:spcBef>
                <a:spcPts val="0"/>
              </a:spcBef>
              <a:spcAft>
                <a:spcPts val="0"/>
              </a:spcAft>
            </a:pPr>
            <a:endPar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DEPENDS ON WHO YOU REPRESENT…</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060830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
  <TotalTime>39</TotalTime>
  <Words>1189</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Gill Sans MT</vt:lpstr>
      <vt:lpstr>Times New Roman</vt:lpstr>
      <vt:lpstr>Parcel</vt:lpstr>
      <vt:lpstr>CORPORATE TRANSPARENCY ACT UPDATE FINAL FINCEN RULE BOI REPORTING RELEASED SEPTEMBER 29, 2022 PUBLISHED IN THE FEDERAL REGISTER SEPTEMBER 30, 2022  ACTEC FALL MEETING ASSET PROTECTION COMMITTEE November 3, 2022 Gary Fletcher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TRANSPARENCY ACT UPDATE FINAL FINCEN RULE BOI REPORTING RELEASED SEPTEMBER 29, 2022 PUBLISHED IN THE FEDERAL REGISTER SEPTEMBER 30, 2022  ACTEC FALL MEETING ASSET PROTECTION COMMITTEE November 3, 2022 Gary Fletcher</dc:title>
  <dc:creator>Raquel Verdugo</dc:creator>
  <cp:lastModifiedBy>Raquel Verdugo</cp:lastModifiedBy>
  <cp:revision>8</cp:revision>
  <dcterms:created xsi:type="dcterms:W3CDTF">2022-11-03T17:16:35Z</dcterms:created>
  <dcterms:modified xsi:type="dcterms:W3CDTF">2022-11-03T18:31:55Z</dcterms:modified>
</cp:coreProperties>
</file>